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pitchFamily="34" charset="0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Bold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7" autoAdjust="0"/>
    <p:restoredTop sz="94641" autoAdjust="0"/>
  </p:normalViewPr>
  <p:slideViewPr>
    <p:cSldViewPr>
      <p:cViewPr varScale="1">
        <p:scale>
          <a:sx n="90" d="100"/>
          <a:sy n="90" d="100"/>
        </p:scale>
        <p:origin x="84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7980" cy="10287000"/>
            <a:chOff x="0" y="0"/>
            <a:chExt cx="2438397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 l="-710" t="-18881" b="-601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30100" y="1899300"/>
            <a:ext cx="8595600" cy="4241110"/>
            <a:chOff x="0" y="0"/>
            <a:chExt cx="11460800" cy="56548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60800" cy="5654813"/>
            </a:xfrm>
            <a:custGeom>
              <a:avLst/>
              <a:gdLst/>
              <a:ahLst/>
              <a:cxnLst/>
              <a:rect l="l" t="t" r="r" b="b"/>
              <a:pathLst>
                <a:path w="11460800" h="5654813">
                  <a:moveTo>
                    <a:pt x="0" y="0"/>
                  </a:moveTo>
                  <a:lnTo>
                    <a:pt x="11460800" y="0"/>
                  </a:lnTo>
                  <a:lnTo>
                    <a:pt x="11460800" y="5654813"/>
                  </a:lnTo>
                  <a:lnTo>
                    <a:pt x="0" y="5654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460800" cy="567386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6239"/>
                </a:lnSpc>
              </a:pPr>
              <a:r>
                <a:rPr lang="en-US" sz="5199" dirty="0">
                  <a:solidFill>
                    <a:srgbClr val="2DCECF"/>
                  </a:solidFill>
                  <a:latin typeface="Arimo"/>
                  <a:ea typeface="Arimo"/>
                  <a:cs typeface="Arimo"/>
                  <a:sym typeface="Arimo"/>
                </a:rPr>
                <a:t>PROYECTO DRIVETAIL </a:t>
              </a:r>
              <a:r>
                <a:rPr lang="en-US" sz="5199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Plataforma digital para </a:t>
              </a:r>
              <a:r>
                <a:rPr lang="en-US" sz="5199" dirty="0" err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trazabilidad</a:t>
              </a:r>
              <a:r>
                <a:rPr lang="en-US" sz="5199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técnica </a:t>
              </a:r>
              <a:r>
                <a:rPr lang="en-US" sz="5199" dirty="0" err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automotriz</a:t>
              </a:r>
              <a:endParaRPr lang="en-US" sz="51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878887" y="1028700"/>
            <a:ext cx="5169050" cy="8428504"/>
            <a:chOff x="0" y="0"/>
            <a:chExt cx="6892067" cy="112380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92036" cy="11237976"/>
            </a:xfrm>
            <a:custGeom>
              <a:avLst/>
              <a:gdLst/>
              <a:ahLst/>
              <a:cxnLst/>
              <a:rect l="l" t="t" r="r" b="b"/>
              <a:pathLst>
                <a:path w="6892036" h="11237976">
                  <a:moveTo>
                    <a:pt x="0" y="0"/>
                  </a:moveTo>
                  <a:lnTo>
                    <a:pt x="6892036" y="0"/>
                  </a:lnTo>
                  <a:lnTo>
                    <a:pt x="6892036" y="11237976"/>
                  </a:lnTo>
                  <a:lnTo>
                    <a:pt x="0" y="11237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1525" y="6542120"/>
            <a:ext cx="8412750" cy="152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Integrantes</a:t>
            </a: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Anthony Flores</a:t>
            </a:r>
          </a:p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Zaida König</a:t>
            </a:r>
          </a:p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Johanna Hernández</a:t>
            </a:r>
          </a:p>
          <a:p>
            <a:pPr algn="l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7325" y="8442925"/>
            <a:ext cx="8961150" cy="73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Institución</a:t>
            </a: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Duoc UC –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Sede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Plaza Vespucio </a:t>
            </a:r>
          </a:p>
          <a:p>
            <a:pPr algn="l">
              <a:lnSpc>
                <a:spcPts val="2879"/>
              </a:lnSpc>
            </a:pPr>
            <a:r>
              <a:rPr lang="en-US" sz="2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Asignatura</a:t>
            </a: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PTY4614 – Capstone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7980" cy="10287000"/>
            <a:chOff x="0" y="0"/>
            <a:chExt cx="2438397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65870" y="3572460"/>
            <a:ext cx="6225506" cy="2865570"/>
            <a:chOff x="0" y="0"/>
            <a:chExt cx="8300675" cy="38207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300675" cy="3820760"/>
            </a:xfrm>
            <a:custGeom>
              <a:avLst/>
              <a:gdLst/>
              <a:ahLst/>
              <a:cxnLst/>
              <a:rect l="l" t="t" r="r" b="b"/>
              <a:pathLst>
                <a:path w="8300675" h="3820760">
                  <a:moveTo>
                    <a:pt x="0" y="0"/>
                  </a:moveTo>
                  <a:lnTo>
                    <a:pt x="8300675" y="0"/>
                  </a:lnTo>
                  <a:lnTo>
                    <a:pt x="8300675" y="3820760"/>
                  </a:lnTo>
                  <a:lnTo>
                    <a:pt x="0" y="3820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300675" cy="386838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1519"/>
                </a:lnSpc>
              </a:pPr>
              <a:r>
                <a:rPr lang="en-US" sz="9600">
                  <a:solidFill>
                    <a:srgbClr val="2DCECF"/>
                  </a:solidFill>
                  <a:latin typeface="Arimo"/>
                  <a:ea typeface="Arimo"/>
                  <a:cs typeface="Arimo"/>
                  <a:sym typeface="Arimo"/>
                </a:rPr>
                <a:t>Gracias!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902900" y="412598"/>
            <a:ext cx="5854342" cy="4611698"/>
            <a:chOff x="0" y="0"/>
            <a:chExt cx="7805789" cy="61489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05801" cy="6148959"/>
            </a:xfrm>
            <a:custGeom>
              <a:avLst/>
              <a:gdLst/>
              <a:ahLst/>
              <a:cxnLst/>
              <a:rect l="l" t="t" r="r" b="b"/>
              <a:pathLst>
                <a:path w="7805801" h="6148959">
                  <a:moveTo>
                    <a:pt x="0" y="0"/>
                  </a:moveTo>
                  <a:lnTo>
                    <a:pt x="7805801" y="0"/>
                  </a:lnTo>
                  <a:lnTo>
                    <a:pt x="7805801" y="6148959"/>
                  </a:lnTo>
                  <a:lnTo>
                    <a:pt x="0" y="6148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893" r="-907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902890" y="5262502"/>
            <a:ext cx="3767700" cy="4611900"/>
            <a:chOff x="0" y="0"/>
            <a:chExt cx="5023600" cy="614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3612" cy="6149213"/>
            </a:xfrm>
            <a:custGeom>
              <a:avLst/>
              <a:gdLst/>
              <a:ahLst/>
              <a:cxnLst/>
              <a:rect l="l" t="t" r="r" b="b"/>
              <a:pathLst>
                <a:path w="5023612" h="6149213">
                  <a:moveTo>
                    <a:pt x="0" y="0"/>
                  </a:moveTo>
                  <a:lnTo>
                    <a:pt x="5023612" y="0"/>
                  </a:lnTo>
                  <a:lnTo>
                    <a:pt x="5023612" y="6149213"/>
                  </a:lnTo>
                  <a:lnTo>
                    <a:pt x="0" y="6149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180" b="-1136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008890" y="412598"/>
            <a:ext cx="3767610" cy="4611698"/>
            <a:chOff x="0" y="0"/>
            <a:chExt cx="5023480" cy="61489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23485" cy="6148959"/>
            </a:xfrm>
            <a:custGeom>
              <a:avLst/>
              <a:gdLst/>
              <a:ahLst/>
              <a:cxnLst/>
              <a:rect l="l" t="t" r="r" b="b"/>
              <a:pathLst>
                <a:path w="5023485" h="6148959">
                  <a:moveTo>
                    <a:pt x="0" y="0"/>
                  </a:moveTo>
                  <a:lnTo>
                    <a:pt x="5023485" y="0"/>
                  </a:lnTo>
                  <a:lnTo>
                    <a:pt x="5023485" y="6148959"/>
                  </a:lnTo>
                  <a:lnTo>
                    <a:pt x="0" y="6148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1817" r="-41817" b="-18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922100" y="5262502"/>
            <a:ext cx="5854500" cy="4611898"/>
            <a:chOff x="0" y="0"/>
            <a:chExt cx="7806000" cy="61491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06055" cy="6149213"/>
            </a:xfrm>
            <a:custGeom>
              <a:avLst/>
              <a:gdLst/>
              <a:ahLst/>
              <a:cxnLst/>
              <a:rect l="l" t="t" r="r" b="b"/>
              <a:pathLst>
                <a:path w="7806055" h="6149213">
                  <a:moveTo>
                    <a:pt x="0" y="0"/>
                  </a:moveTo>
                  <a:lnTo>
                    <a:pt x="7806055" y="0"/>
                  </a:lnTo>
                  <a:lnTo>
                    <a:pt x="7806055" y="6149213"/>
                  </a:lnTo>
                  <a:lnTo>
                    <a:pt x="0" y="6149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2382" r="-2156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" y="0"/>
            <a:ext cx="18287980" cy="10287000"/>
            <a:chOff x="0" y="0"/>
            <a:chExt cx="2438397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 t="-38888" b="-388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02496" y="1733706"/>
            <a:ext cx="7681200" cy="1145400"/>
            <a:chOff x="0" y="0"/>
            <a:chExt cx="10241600" cy="1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41600" cy="1527200"/>
            </a:xfrm>
            <a:custGeom>
              <a:avLst/>
              <a:gdLst/>
              <a:ahLst/>
              <a:cxnLst/>
              <a:rect l="l" t="t" r="r" b="b"/>
              <a:pathLst>
                <a:path w="10241600" h="1527200">
                  <a:moveTo>
                    <a:pt x="0" y="0"/>
                  </a:moveTo>
                  <a:lnTo>
                    <a:pt x="10241600" y="0"/>
                  </a:lnTo>
                  <a:lnTo>
                    <a:pt x="102416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241600" cy="155577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2DCECF"/>
                  </a:solidFill>
                  <a:latin typeface="Arimo"/>
                  <a:ea typeface="Arimo"/>
                  <a:cs typeface="Arimo"/>
                  <a:sym typeface="Arimo"/>
                </a:rPr>
                <a:t>Introducción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564952" y="2408907"/>
            <a:ext cx="9473237" cy="7292362"/>
            <a:chOff x="0" y="0"/>
            <a:chExt cx="10691464" cy="8230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91495" cy="8230108"/>
            </a:xfrm>
            <a:custGeom>
              <a:avLst/>
              <a:gdLst/>
              <a:ahLst/>
              <a:cxnLst/>
              <a:rect l="l" t="t" r="r" b="b"/>
              <a:pathLst>
                <a:path w="10691495" h="8230108">
                  <a:moveTo>
                    <a:pt x="0" y="0"/>
                  </a:moveTo>
                  <a:lnTo>
                    <a:pt x="10691495" y="0"/>
                  </a:lnTo>
                  <a:lnTo>
                    <a:pt x="10691495" y="8230108"/>
                  </a:lnTo>
                  <a:lnTo>
                    <a:pt x="0" y="8230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953" b="-1495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54225" y="4326448"/>
            <a:ext cx="7498350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9"/>
              </a:lnSpc>
            </a:pPr>
            <a:r>
              <a:rPr lang="es-MX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es-MX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Drivetail nace como respuesta a la necesidad de digitalizar y sistematizar procesos técnicos en talleres automotrices, entregando una solución escalable, trazable y orientada a mejorar la eficiencia operativa y la experiencia del cliente.”</a:t>
            </a:r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7980" cy="10287000"/>
            <a:chOff x="0" y="0"/>
            <a:chExt cx="2438397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21398" y="2008714"/>
            <a:ext cx="9364004" cy="1145400"/>
            <a:chOff x="0" y="0"/>
            <a:chExt cx="12485339" cy="1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85339" cy="1527200"/>
            </a:xfrm>
            <a:custGeom>
              <a:avLst/>
              <a:gdLst/>
              <a:ahLst/>
              <a:cxnLst/>
              <a:rect l="l" t="t" r="r" b="b"/>
              <a:pathLst>
                <a:path w="12485339" h="1527200">
                  <a:moveTo>
                    <a:pt x="0" y="0"/>
                  </a:moveTo>
                  <a:lnTo>
                    <a:pt x="12485339" y="0"/>
                  </a:lnTo>
                  <a:lnTo>
                    <a:pt x="12485339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2485339" cy="155577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2DCECF"/>
                  </a:solidFill>
                  <a:latin typeface="Arimo"/>
                  <a:ea typeface="Arimo"/>
                  <a:cs typeface="Arimo"/>
                  <a:sym typeface="Arimo"/>
                </a:rPr>
                <a:t>Problema detectado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54225" y="4326448"/>
            <a:ext cx="7498350" cy="445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120" lvl="1" indent="-289560" algn="l">
              <a:lnSpc>
                <a:spcPts val="28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Registros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manuales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baja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trazabilidad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talleres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mecánicos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marL="579120" lvl="1" indent="-289560" algn="l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9120" lvl="1" indent="-289560" algn="l">
              <a:lnSpc>
                <a:spcPts val="28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Falta de control sobre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historial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técnico de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vehículos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marL="579120" lvl="1" indent="-289560" algn="l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9120" lvl="1" indent="-289560" algn="l">
              <a:lnSpc>
                <a:spcPts val="28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Necesidad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una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integre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agendamiento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inventario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validación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técnica.</a:t>
            </a:r>
          </a:p>
          <a:p>
            <a:pPr marL="579120" lvl="1" indent="-289560" algn="l">
              <a:lnSpc>
                <a:spcPts val="2879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9560" lvl="1">
              <a:lnSpc>
                <a:spcPts val="2879"/>
              </a:lnSpc>
            </a:pPr>
            <a:r>
              <a:rPr lang="es-MX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“Estas problemáticas afectan directamente la eficiencia, la confianza del cliente y la capacidad de gestión del taller.”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93350" y="473850"/>
            <a:ext cx="7467600" cy="9339300"/>
            <a:chOff x="0" y="0"/>
            <a:chExt cx="9956800" cy="124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56800" cy="12452350"/>
            </a:xfrm>
            <a:custGeom>
              <a:avLst/>
              <a:gdLst/>
              <a:ahLst/>
              <a:cxnLst/>
              <a:rect l="l" t="t" r="r" b="b"/>
              <a:pathLst>
                <a:path w="9956800" h="12452350">
                  <a:moveTo>
                    <a:pt x="0" y="0"/>
                  </a:moveTo>
                  <a:lnTo>
                    <a:pt x="9956800" y="0"/>
                  </a:lnTo>
                  <a:lnTo>
                    <a:pt x="9956800" y="12452350"/>
                  </a:lnTo>
                  <a:lnTo>
                    <a:pt x="0" y="12452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337" r="-49445" b="-9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21500" y="-1665278"/>
            <a:ext cx="18287980" cy="10287000"/>
            <a:chOff x="0" y="0"/>
            <a:chExt cx="2438397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25800" y="3478222"/>
            <a:ext cx="4918200" cy="731400"/>
            <a:chOff x="0" y="0"/>
            <a:chExt cx="6557600" cy="975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57600" cy="975200"/>
            </a:xfrm>
            <a:custGeom>
              <a:avLst/>
              <a:gdLst/>
              <a:ahLst/>
              <a:cxnLst/>
              <a:rect l="l" t="t" r="r" b="b"/>
              <a:pathLst>
                <a:path w="6557600" h="975200">
                  <a:moveTo>
                    <a:pt x="0" y="0"/>
                  </a:moveTo>
                  <a:lnTo>
                    <a:pt x="6557600" y="0"/>
                  </a:lnTo>
                  <a:lnTo>
                    <a:pt x="6557600" y="975200"/>
                  </a:lnTo>
                  <a:lnTo>
                    <a:pt x="0" y="9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6557600" cy="9752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Específicos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82589" y="3478222"/>
            <a:ext cx="4918200" cy="731400"/>
            <a:chOff x="0" y="0"/>
            <a:chExt cx="6557600" cy="975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57600" cy="975200"/>
            </a:xfrm>
            <a:custGeom>
              <a:avLst/>
              <a:gdLst/>
              <a:ahLst/>
              <a:cxnLst/>
              <a:rect l="l" t="t" r="r" b="b"/>
              <a:pathLst>
                <a:path w="6557600" h="975200">
                  <a:moveTo>
                    <a:pt x="0" y="0"/>
                  </a:moveTo>
                  <a:lnTo>
                    <a:pt x="6557600" y="0"/>
                  </a:lnTo>
                  <a:lnTo>
                    <a:pt x="6557600" y="975200"/>
                  </a:lnTo>
                  <a:lnTo>
                    <a:pt x="0" y="9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557600" cy="9752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General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21520" y="1635926"/>
            <a:ext cx="1017508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000" dirty="0">
                <a:solidFill>
                  <a:srgbClr val="2DCECF"/>
                </a:solidFill>
                <a:latin typeface="Arimo"/>
                <a:ea typeface="Arimo"/>
                <a:cs typeface="Arimo"/>
                <a:sym typeface="Arimo"/>
              </a:rPr>
              <a:t>Objetivos del proyecto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03" y="4681949"/>
            <a:ext cx="4335708" cy="1098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9120" lvl="1" indent="-289560" algn="just">
              <a:lnSpc>
                <a:spcPts val="2879"/>
              </a:lnSpc>
              <a:buFont typeface="Arial"/>
              <a:buChar char="•"/>
            </a:pP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Desarrollar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una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digital que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sistematice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gestión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técnica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automotriz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38673" y="4662899"/>
            <a:ext cx="6157927" cy="466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4415" lvl="1" indent="-282208" algn="l">
              <a:lnSpc>
                <a:spcPts val="2806"/>
              </a:lnSpc>
              <a:buFont typeface="Arial"/>
              <a:buChar char="•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Validar mediante QA visual y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funcional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564415" lvl="1" indent="-282208" algn="l">
              <a:lnSpc>
                <a:spcPts val="2806"/>
              </a:lnSpc>
            </a:pPr>
            <a:endParaRPr lang="en-US" sz="2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4415" lvl="1" indent="-282208" algn="just">
              <a:lnSpc>
                <a:spcPts val="2806"/>
              </a:lnSpc>
              <a:buFont typeface="Arial"/>
              <a:buChar char="•"/>
            </a:pPr>
            <a:r>
              <a:rPr lang="es-MX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Documentar con trazabilidad técnica y respaldo funcional.</a:t>
            </a:r>
          </a:p>
          <a:p>
            <a:pPr marL="282207" lvl="1">
              <a:lnSpc>
                <a:spcPts val="2806"/>
              </a:lnSpc>
            </a:pPr>
            <a:endParaRPr lang="en-US" sz="2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4415" lvl="1" indent="-282208" algn="l">
              <a:lnSpc>
                <a:spcPts val="2806"/>
              </a:lnSpc>
              <a:buFont typeface="Arial"/>
              <a:buChar char="•"/>
            </a:pP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Diseñar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una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digital que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sistematice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gestión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técnica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automotriz</a:t>
            </a:r>
            <a:endParaRPr lang="en-US" sz="2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4415" lvl="1" indent="-282208" algn="l">
              <a:lnSpc>
                <a:spcPts val="2806"/>
              </a:lnSpc>
            </a:pPr>
            <a:endParaRPr lang="en-US" sz="2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4415" lvl="1" indent="-282208" algn="l">
              <a:lnSpc>
                <a:spcPts val="2806"/>
              </a:lnSpc>
              <a:buFont typeface="Arial"/>
              <a:buChar char="•"/>
            </a:pP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Implementar módulos </a:t>
            </a:r>
            <a:r>
              <a:rPr lang="en-US" sz="23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funcionales</a:t>
            </a:r>
            <a:r>
              <a:rPr lang="en-US" sz="2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564415" lvl="1" indent="-282208" algn="ctr">
              <a:lnSpc>
                <a:spcPts val="2806"/>
              </a:lnSpc>
            </a:pPr>
            <a:endParaRPr lang="en-US" sz="233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4415" lvl="1" indent="-282208" algn="just">
              <a:lnSpc>
                <a:spcPts val="2806"/>
              </a:lnSpc>
            </a:pPr>
            <a:r>
              <a:rPr lang="es-MX" sz="233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s-MX" sz="2339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Mejorar la experiencia del usuario final mediante una interfaz intuitiva y procesos automatizados.”</a:t>
            </a:r>
            <a:endParaRPr lang="en-US" sz="2339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744200" y="1970411"/>
            <a:ext cx="7543800" cy="7105037"/>
            <a:chOff x="0" y="0"/>
            <a:chExt cx="10691464" cy="82301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91495" cy="8230108"/>
            </a:xfrm>
            <a:custGeom>
              <a:avLst/>
              <a:gdLst/>
              <a:ahLst/>
              <a:cxnLst/>
              <a:rect l="l" t="t" r="r" b="b"/>
              <a:pathLst>
                <a:path w="10691495" h="8230108">
                  <a:moveTo>
                    <a:pt x="0" y="0"/>
                  </a:moveTo>
                  <a:lnTo>
                    <a:pt x="10691495" y="0"/>
                  </a:lnTo>
                  <a:lnTo>
                    <a:pt x="10691495" y="8230108"/>
                  </a:lnTo>
                  <a:lnTo>
                    <a:pt x="0" y="8230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29" b="-43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114800" y="-378136"/>
            <a:ext cx="18287980" cy="10287000"/>
            <a:chOff x="0" y="0"/>
            <a:chExt cx="2438397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382275" y="1213750"/>
            <a:ext cx="12009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2DCECF"/>
                </a:solidFill>
                <a:latin typeface="Arimo"/>
                <a:ea typeface="Arimo"/>
                <a:cs typeface="Arimo"/>
                <a:sym typeface="Arimo"/>
              </a:rPr>
              <a:t>Equipo de trabajo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32400"/>
              </p:ext>
            </p:extLst>
          </p:nvPr>
        </p:nvGraphicFramePr>
        <p:xfrm>
          <a:off x="1505750" y="2417400"/>
          <a:ext cx="15849600" cy="5688603"/>
        </p:xfrm>
        <a:graphic>
          <a:graphicData uri="http://schemas.openxmlformats.org/drawingml/2006/table">
            <a:tbl>
              <a:tblPr/>
              <a:tblGrid>
                <a:gridCol w="52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656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Rol Ágil 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Responsable principal│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Enfoque técnico/documental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197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 Product Owner / Team Developer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Anthony Flores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s-MX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Visión institucional, narrativa técnica, trazabilidad y </a:t>
                      </a:r>
                    </a:p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s-MX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validación documental, Frontend, Backend y arquitectura.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9616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Team Developer 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Johanna Hernández 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Frontend, QA visual, wireframes, documentación técnica, </a:t>
                      </a:r>
                      <a:r>
                        <a:rPr lang="es-MX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validación funcional y visión de producto 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4134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Scrum Master/ Team Developer 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Zaida König 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Frontend, QA visual, wireframes, documentación técnica, </a:t>
                      </a:r>
                      <a:r>
                        <a:rPr lang="es-MX" sz="26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validación funcional y visión de producto </a:t>
                      </a:r>
                      <a:endParaRPr lang="en-US" sz="1100" dirty="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00" y="-38100"/>
            <a:ext cx="18288000" cy="10287000"/>
            <a:chOff x="101600" y="-5080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101600" y="-508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31425" y="952900"/>
            <a:ext cx="15225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DCECF"/>
                </a:solidFill>
                <a:latin typeface="Arimo"/>
                <a:ea typeface="Arimo"/>
                <a:cs typeface="Arimo"/>
                <a:sym typeface="Arimo"/>
              </a:rPr>
              <a:t>Tecnologías a utilizar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508010" y="2279114"/>
            <a:ext cx="11271978" cy="7514652"/>
            <a:chOff x="0" y="0"/>
            <a:chExt cx="15029304" cy="10019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29307" cy="10019538"/>
            </a:xfrm>
            <a:custGeom>
              <a:avLst/>
              <a:gdLst/>
              <a:ahLst/>
              <a:cxnLst/>
              <a:rect l="l" t="t" r="r" b="b"/>
              <a:pathLst>
                <a:path w="15029307" h="10019538">
                  <a:moveTo>
                    <a:pt x="0" y="0"/>
                  </a:moveTo>
                  <a:lnTo>
                    <a:pt x="15029307" y="0"/>
                  </a:lnTo>
                  <a:lnTo>
                    <a:pt x="15029307" y="10019538"/>
                  </a:lnTo>
                  <a:lnTo>
                    <a:pt x="0" y="10019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7980" cy="10287000"/>
            <a:chOff x="0" y="0"/>
            <a:chExt cx="2438397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31425" y="952900"/>
            <a:ext cx="15225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DCECF"/>
                </a:solidFill>
                <a:latin typeface="Arimo"/>
                <a:ea typeface="Arimo"/>
                <a:cs typeface="Arimo"/>
                <a:sym typeface="Arimo"/>
              </a:rPr>
              <a:t>Cronograma Inicial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5200"/>
              </p:ext>
            </p:extLst>
          </p:nvPr>
        </p:nvGraphicFramePr>
        <p:xfrm>
          <a:off x="1460500" y="2480689"/>
          <a:ext cx="15367001" cy="7238046"/>
        </p:xfrm>
        <a:graphic>
          <a:graphicData uri="http://schemas.openxmlformats.org/drawingml/2006/table">
            <a:tbl>
              <a:tblPr/>
              <a:tblGrid>
                <a:gridCol w="1838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301">
                  <a:extLst>
                    <a:ext uri="{9D8B030D-6E8A-4147-A177-3AD203B41FA5}">
                      <a16:colId xmlns:a16="http://schemas.microsoft.com/office/drawing/2014/main" val="3641895000"/>
                    </a:ext>
                  </a:extLst>
                </a:gridCol>
              </a:tblGrid>
              <a:tr h="838074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b="1" u="sng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1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kern="12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</a:rPr>
                        <a:t>Inicialización y definición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endParaRPr lang="es-CL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108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b="1" u="sng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2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kern="12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</a:rPr>
                        <a:t>Planificación Detallada</a:t>
                      </a: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108">
                <a:tc rowSpan="7"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b="1" u="sng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3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kern="12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</a:rPr>
                        <a:t>Ejecución y seguimiento</a:t>
                      </a: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Sprint 1: Fundamentos y Acceso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108">
                <a:tc vMerge="1"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b="0" i="0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Sprint 2: Gestión de Servicios y Flujo de Reservas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248520"/>
                  </a:ext>
                </a:extLst>
              </a:tr>
              <a:tr h="711108">
                <a:tc vMerge="1"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b="0" i="0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Sprint 3: Herramientas de Administración y Seguridad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77997"/>
                  </a:ext>
                </a:extLst>
              </a:tr>
              <a:tr h="711108">
                <a:tc vMerge="1"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b="0" i="0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Sprint 4: Lanzamiento del Catálogo E-</a:t>
                      </a:r>
                      <a:r>
                        <a:rPr lang="es-CL" sz="2000" b="0" i="0" kern="1200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commerce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242058"/>
                  </a:ext>
                </a:extLst>
              </a:tr>
              <a:tr h="711108">
                <a:tc vMerge="1"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b="0" i="0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Sprint 5: Gestión Operativa y Flujo de Pagos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554174"/>
                  </a:ext>
                </a:extLst>
              </a:tr>
              <a:tr h="711108">
                <a:tc vMerge="1"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b="0" i="0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Sprint 6: Historial, Notificaciones y Datos de Usuario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702409"/>
                  </a:ext>
                </a:extLst>
              </a:tr>
              <a:tr h="711108">
                <a:tc vMerge="1"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b="0" i="0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Sprint 7: Integración Final, Pruebas y Estabilización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837681"/>
                  </a:ext>
                </a:extLst>
              </a:tr>
              <a:tr h="711108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b="1" u="sng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 4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r>
                        <a:rPr lang="es-CL" sz="2000" kern="12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</a:rPr>
                        <a:t>Cierre del Proyecto</a:t>
                      </a: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400"/>
                        </a:lnSpc>
                        <a:defRPr/>
                      </a:pPr>
                      <a:endParaRPr lang="en-US" sz="2000" kern="120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CE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17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200400" y="1876230"/>
            <a:ext cx="21031200" cy="10287000"/>
            <a:chOff x="0" y="-295251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-295251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31425" y="952900"/>
            <a:ext cx="152251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2DCECF"/>
                </a:solidFill>
                <a:latin typeface="Arimo"/>
                <a:ea typeface="Arimo"/>
                <a:cs typeface="Arimo"/>
                <a:sym typeface="Arimo"/>
              </a:rPr>
              <a:t>Impacto esperado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5970" y="5331662"/>
            <a:ext cx="12326778" cy="399258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4320"/>
              </a:lnSpc>
            </a:pPr>
            <a:endParaRPr lang="en-US" sz="3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200400" y="3551191"/>
            <a:ext cx="2600516" cy="2048636"/>
          </a:xfrm>
          <a:custGeom>
            <a:avLst/>
            <a:gdLst/>
            <a:ahLst/>
            <a:cxnLst/>
            <a:rect l="l" t="t" r="r" b="b"/>
            <a:pathLst>
              <a:path w="2600516" h="2048636">
                <a:moveTo>
                  <a:pt x="0" y="0"/>
                </a:moveTo>
                <a:lnTo>
                  <a:pt x="2600516" y="0"/>
                </a:lnTo>
                <a:lnTo>
                  <a:pt x="2600516" y="2048636"/>
                </a:lnTo>
                <a:lnTo>
                  <a:pt x="0" y="204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84CC6D09-37C6-C1AB-3878-A997C5C35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769441"/>
              </p:ext>
            </p:extLst>
          </p:nvPr>
        </p:nvGraphicFramePr>
        <p:xfrm>
          <a:off x="7218947" y="2893393"/>
          <a:ext cx="7848600" cy="48740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2347816104"/>
                    </a:ext>
                  </a:extLst>
                </a:gridCol>
              </a:tblGrid>
              <a:tr h="967055">
                <a:tc>
                  <a:txBody>
                    <a:bodyPr/>
                    <a:lstStyle/>
                    <a:p>
                      <a:pPr marL="0" indent="-342900" algn="l" defTabSz="914400" rtl="0" eaLnBrk="1" latinLnBrk="0" hangingPunct="1">
                        <a:lnSpc>
                          <a:spcPts val="24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  <a:t>Automatización documental real</a:t>
                      </a:r>
                      <a:b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</a:br>
                      <a:endParaRPr lang="es-CL" sz="2000" b="1" u="sng" kern="1200" dirty="0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538749"/>
                  </a:ext>
                </a:extLst>
              </a:tr>
              <a:tr h="967055">
                <a:tc>
                  <a:txBody>
                    <a:bodyPr/>
                    <a:lstStyle/>
                    <a:p>
                      <a:pPr marL="0" indent="-342900" algn="l" defTabSz="914400" rtl="0" eaLnBrk="1" latinLnBrk="0" hangingPunct="1">
                        <a:lnSpc>
                          <a:spcPts val="24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  <a:t>Reducción de carga operativa</a:t>
                      </a:r>
                      <a:b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</a:br>
                      <a:endParaRPr lang="es-CL" sz="2000" b="1" u="sng" kern="1200" dirty="0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060007"/>
                  </a:ext>
                </a:extLst>
              </a:tr>
              <a:tr h="967055">
                <a:tc>
                  <a:txBody>
                    <a:bodyPr/>
                    <a:lstStyle/>
                    <a:p>
                      <a:pPr marL="0" indent="-342900" algn="l" defTabSz="914400" rtl="0" eaLnBrk="1" latinLnBrk="0" hangingPunct="1">
                        <a:lnSpc>
                          <a:spcPts val="24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  <a:t>Fortalecimiento institucional</a:t>
                      </a:r>
                      <a:b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</a:br>
                      <a:endParaRPr lang="es-CL" sz="2000" b="1" u="sng" kern="1200" dirty="0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08490"/>
                  </a:ext>
                </a:extLst>
              </a:tr>
              <a:tr h="967055">
                <a:tc>
                  <a:txBody>
                    <a:bodyPr/>
                    <a:lstStyle/>
                    <a:p>
                      <a:pPr marL="0" indent="-342900" algn="l" defTabSz="914400" rtl="0" eaLnBrk="1" latinLnBrk="0" hangingPunct="1">
                        <a:lnSpc>
                          <a:spcPts val="24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  <a:t>Escalabilidad técnica</a:t>
                      </a:r>
                      <a:b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</a:br>
                      <a:endParaRPr lang="es-CL" sz="2000" b="1" u="sng" kern="1200" dirty="0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76528"/>
                  </a:ext>
                </a:extLst>
              </a:tr>
              <a:tr h="967055">
                <a:tc>
                  <a:txBody>
                    <a:bodyPr/>
                    <a:lstStyle/>
                    <a:p>
                      <a:pPr marL="0" marR="0" lvl="0" indent="-342900" algn="l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  <a:t>Modelo replicable</a:t>
                      </a:r>
                      <a:br>
                        <a:rPr lang="es-CL" sz="2000" b="1" u="sng" kern="1200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</a:rPr>
                      </a:br>
                      <a:endParaRPr lang="es-CL" sz="2000" b="1" u="sng" kern="1200" dirty="0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</a:endParaRPr>
                    </a:p>
                    <a:p>
                      <a:pPr marL="0" indent="-342900" algn="l" defTabSz="914400" rtl="0" eaLnBrk="1" latinLnBrk="0" hangingPunct="1">
                        <a:lnSpc>
                          <a:spcPts val="24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s-CL" sz="2000" b="1" u="sng" kern="1200" dirty="0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8301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7980" cy="10287000"/>
            <a:chOff x="0" y="0"/>
            <a:chExt cx="2438397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183993" y="556700"/>
            <a:ext cx="721471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2DCECF"/>
                </a:solidFill>
                <a:latin typeface="Arimo"/>
                <a:ea typeface="Arimo"/>
                <a:cs typeface="Arimo"/>
                <a:sym typeface="Arimo"/>
              </a:rPr>
              <a:t>Conclusión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50843" y="5676900"/>
            <a:ext cx="17472752" cy="3810000"/>
            <a:chOff x="-352540" y="-1084301"/>
            <a:chExt cx="23297002" cy="66721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44462" cy="5587893"/>
            </a:xfrm>
            <a:custGeom>
              <a:avLst/>
              <a:gdLst/>
              <a:ahLst/>
              <a:cxnLst/>
              <a:rect l="l" t="t" r="r" b="b"/>
              <a:pathLst>
                <a:path w="22944462" h="5587893">
                  <a:moveTo>
                    <a:pt x="0" y="0"/>
                  </a:moveTo>
                  <a:lnTo>
                    <a:pt x="22944462" y="0"/>
                  </a:lnTo>
                  <a:lnTo>
                    <a:pt x="22944462" y="5587893"/>
                  </a:lnTo>
                  <a:lnTo>
                    <a:pt x="0" y="5587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352540" y="-1084301"/>
              <a:ext cx="23297001" cy="667219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r>
                <a:rPr lang="es-MX" sz="3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“Drivetail representa una solución integral para el sector automotriz, con enfoque en trazabilidad, eficiencia y experiencia de usuario.”</a:t>
              </a:r>
              <a:br>
                <a:rPr lang="es-MX" sz="3200" dirty="0"/>
              </a:br>
              <a:endParaRPr lang="en-US" sz="32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ts val="4800"/>
                </a:lnSpc>
              </a:pPr>
              <a:r>
                <a:rPr lang="es-MX" sz="3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“El equipo se compromete a entregar una solución funcional, validada técnicamente y diseñada para responder a las necesidades reales del rubro automotriz.”</a:t>
              </a:r>
            </a:p>
            <a:p>
              <a:pPr>
                <a:lnSpc>
                  <a:spcPts val="4800"/>
                </a:lnSpc>
              </a:pPr>
              <a:endParaRPr lang="es-MX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ts val="4800"/>
                </a:lnSpc>
              </a:pPr>
              <a:r>
                <a:rPr lang="es-MX" sz="3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“Esta presentación corresponde a la fase inicial del proyecto Drivetail. Su objetivo es establecer el marco técnico, narrativo y visual que guiará las siguientes etapas. Las futuras entregas incorporarán avances funcionales, validaciones técnicas y consolidación documental.”</a:t>
              </a:r>
              <a:endPara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753600" y="465888"/>
            <a:ext cx="7214722" cy="2948012"/>
            <a:chOff x="0" y="0"/>
            <a:chExt cx="9619629" cy="39306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19615" cy="3930650"/>
            </a:xfrm>
            <a:custGeom>
              <a:avLst/>
              <a:gdLst/>
              <a:ahLst/>
              <a:cxnLst/>
              <a:rect l="l" t="t" r="r" b="b"/>
              <a:pathLst>
                <a:path w="9619615" h="3930650">
                  <a:moveTo>
                    <a:pt x="0" y="0"/>
                  </a:moveTo>
                  <a:lnTo>
                    <a:pt x="9619615" y="0"/>
                  </a:lnTo>
                  <a:lnTo>
                    <a:pt x="9619615" y="3930650"/>
                  </a:lnTo>
                  <a:lnTo>
                    <a:pt x="0" y="393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125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56764" y="416236"/>
            <a:ext cx="2375814" cy="734684"/>
            <a:chOff x="0" y="0"/>
            <a:chExt cx="3167752" cy="9795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67761" cy="979551"/>
            </a:xfrm>
            <a:custGeom>
              <a:avLst/>
              <a:gdLst/>
              <a:ahLst/>
              <a:cxnLst/>
              <a:rect l="l" t="t" r="r" b="b"/>
              <a:pathLst>
                <a:path w="3167761" h="979551">
                  <a:moveTo>
                    <a:pt x="0" y="0"/>
                  </a:moveTo>
                  <a:lnTo>
                    <a:pt x="3167761" y="0"/>
                  </a:lnTo>
                  <a:lnTo>
                    <a:pt x="3167761" y="979551"/>
                  </a:lnTo>
                  <a:lnTo>
                    <a:pt x="0" y="9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5686" b="-1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478</Words>
  <Application>Microsoft Macintosh PowerPoint</Application>
  <PresentationFormat>Personalizado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Open Sans Bold</vt:lpstr>
      <vt:lpstr>Calibri</vt:lpstr>
      <vt:lpstr>Arimo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CAPSTONE.pptx</dc:title>
  <dc:creator>zaida konig pavez</dc:creator>
  <cp:lastModifiedBy>Thony Flores</cp:lastModifiedBy>
  <cp:revision>7</cp:revision>
  <dcterms:created xsi:type="dcterms:W3CDTF">2006-08-16T00:00:00Z</dcterms:created>
  <dcterms:modified xsi:type="dcterms:W3CDTF">2025-09-08T04:40:29Z</dcterms:modified>
  <dc:identifier>DAGxN3wpEog</dc:identifier>
</cp:coreProperties>
</file>